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8"/>
  </p:handoutMasterIdLst>
  <p:sldIdLst>
    <p:sldId id="256" r:id="rId2"/>
    <p:sldId id="257" r:id="rId3"/>
    <p:sldId id="259" r:id="rId4"/>
    <p:sldId id="260" r:id="rId5"/>
    <p:sldId id="261" r:id="rId6"/>
    <p:sldId id="272" r:id="rId7"/>
    <p:sldId id="266" r:id="rId8"/>
    <p:sldId id="271" r:id="rId9"/>
    <p:sldId id="267" r:id="rId10"/>
    <p:sldId id="268" r:id="rId11"/>
    <p:sldId id="269" r:id="rId12"/>
    <p:sldId id="274" r:id="rId13"/>
    <p:sldId id="262" r:id="rId14"/>
    <p:sldId id="265" r:id="rId15"/>
    <p:sldId id="264" r:id="rId16"/>
    <p:sldId id="275" r:id="rId17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226E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96" d="100"/>
          <a:sy n="96" d="100"/>
        </p:scale>
        <p:origin x="-509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AE5D5-1EF1-4276-9D04-B75BBA611E3D}" type="datetimeFigureOut">
              <a:rPr lang="de-CH" smtClean="0"/>
              <a:t>26.05.2014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5D3BA-7CD8-46C1-93B8-7B23CE153455}" type="slidenum">
              <a:rPr lang="de-CH" smtClean="0"/>
              <a:t>‹#›</a:t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B281D-605F-479D-AA86-2BEFE0D7B3DE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6DC1C-0BBB-48FA-8BDB-13BC64CBC83A}" type="slidenum">
              <a:rPr lang="de-CH" smtClean="0"/>
              <a:pPr/>
              <a:t>‹#›</a:t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D:\Downloads\mc_potts-master\plot\mc_movie\potts.avi" TargetMode="Externa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4056" y="2130425"/>
            <a:ext cx="7772400" cy="1470025"/>
          </a:xfrm>
        </p:spPr>
        <p:txBody>
          <a:bodyPr/>
          <a:lstStyle/>
          <a:p>
            <a:pPr algn="l"/>
            <a:r>
              <a:rPr lang="de-CH" b="1" dirty="0" smtClean="0"/>
              <a:t>Monte Carlo / Metropolis for the Potts model</a:t>
            </a:r>
            <a:endParaRPr lang="de-CH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4056" y="3886200"/>
            <a:ext cx="6400800" cy="1752600"/>
          </a:xfrm>
        </p:spPr>
        <p:txBody>
          <a:bodyPr/>
          <a:lstStyle/>
          <a:p>
            <a:pPr algn="l"/>
            <a:r>
              <a:rPr lang="de-CH" b="1" dirty="0" smtClean="0">
                <a:solidFill>
                  <a:srgbClr val="A2226E"/>
                </a:solidFill>
              </a:rPr>
              <a:t>Mario Könz / Dominik Gresch</a:t>
            </a:r>
            <a:endParaRPr lang="de-CH" b="1" dirty="0">
              <a:solidFill>
                <a:srgbClr val="A2226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sk_4_2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2484" y="1556316"/>
            <a:ext cx="8539033" cy="468099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67705" y="274638"/>
            <a:ext cx="7139136" cy="1143000"/>
          </a:xfrm>
        </p:spPr>
        <p:txBody>
          <a:bodyPr/>
          <a:lstStyle/>
          <a:p>
            <a:pPr algn="l"/>
            <a:r>
              <a:rPr lang="de-CH" b="1" dirty="0" smtClean="0"/>
              <a:t>compression / Z-order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65312" y="274638"/>
            <a:ext cx="7283152" cy="1143000"/>
          </a:xfrm>
        </p:spPr>
        <p:txBody>
          <a:bodyPr/>
          <a:lstStyle/>
          <a:p>
            <a:pPr algn="l"/>
            <a:r>
              <a:rPr lang="de-CH" b="1" dirty="0" smtClean="0"/>
              <a:t>compression / Z-order</a:t>
            </a:r>
            <a:endParaRPr lang="de-CH" dirty="0"/>
          </a:p>
        </p:txBody>
      </p:sp>
      <p:pic>
        <p:nvPicPr>
          <p:cNvPr id="4" name="Picture 3" descr="msk_4_3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2484" y="1556792"/>
            <a:ext cx="8539033" cy="46809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g_4_10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8168" y="1582651"/>
            <a:ext cx="8647664" cy="465466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03648" y="274638"/>
            <a:ext cx="7283152" cy="1143000"/>
          </a:xfrm>
        </p:spPr>
        <p:txBody>
          <a:bodyPr/>
          <a:lstStyle/>
          <a:p>
            <a:pPr algn="l"/>
            <a:r>
              <a:rPr lang="de-CH" b="1" dirty="0" smtClean="0"/>
              <a:t>Haswell prefetching?</a:t>
            </a:r>
            <a:endParaRPr lang="de-C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trix_d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87624" y="221284"/>
            <a:ext cx="6814109" cy="3207715"/>
          </a:xfrm>
          <a:prstGeom prst="rect">
            <a:avLst/>
          </a:prstGeom>
        </p:spPr>
      </p:pic>
      <p:pic>
        <p:nvPicPr>
          <p:cNvPr id="9" name="Picture 8" descr="matrix_msk v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87624" y="3461645"/>
            <a:ext cx="6814109" cy="3207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092280" y="1340768"/>
            <a:ext cx="15195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b="1" dirty="0" smtClean="0">
                <a:solidFill>
                  <a:srgbClr val="A2226E"/>
                </a:solidFill>
              </a:rPr>
              <a:t>Haswell</a:t>
            </a:r>
            <a:endParaRPr lang="de-CH" sz="3200" b="1" dirty="0">
              <a:solidFill>
                <a:srgbClr val="A2226E"/>
              </a:solidFill>
            </a:endParaRPr>
          </a:p>
        </p:txBody>
      </p:sp>
      <p:pic>
        <p:nvPicPr>
          <p:cNvPr id="9" name="Picture 8" descr="module_msk v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576" y="2996952"/>
            <a:ext cx="6525158" cy="3332074"/>
          </a:xfrm>
          <a:prstGeom prst="rect">
            <a:avLst/>
          </a:prstGeom>
        </p:spPr>
      </p:pic>
      <p:pic>
        <p:nvPicPr>
          <p:cNvPr id="6" name="Picture 5" descr="module_corr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55576" y="432974"/>
            <a:ext cx="6060643" cy="25639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092280" y="3861048"/>
            <a:ext cx="1714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b="1" dirty="0" smtClean="0">
                <a:solidFill>
                  <a:srgbClr val="A2226E"/>
                </a:solidFill>
              </a:rPr>
              <a:t>Wolfdale</a:t>
            </a:r>
            <a:endParaRPr lang="de-CH" sz="3200" b="1" dirty="0">
              <a:solidFill>
                <a:srgbClr val="A2226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ooflinePlot_carray_compress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43608" y="404664"/>
            <a:ext cx="7167433" cy="6013094"/>
          </a:xfrm>
          <a:prstGeom prst="rect">
            <a:avLst/>
          </a:prstGeom>
        </p:spPr>
      </p:pic>
      <p:pic>
        <p:nvPicPr>
          <p:cNvPr id="3" name="Picture 2" descr="rooflinePlot_baseline_optimized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43608" y="404664"/>
            <a:ext cx="7167433" cy="60130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9592" y="2130425"/>
            <a:ext cx="7772400" cy="1470025"/>
          </a:xfrm>
        </p:spPr>
        <p:txBody>
          <a:bodyPr/>
          <a:lstStyle/>
          <a:p>
            <a:pPr algn="l"/>
            <a:r>
              <a:rPr lang="de-CH" b="1" dirty="0" smtClean="0"/>
              <a:t>Thank you for your Attention</a:t>
            </a:r>
            <a:endParaRPr lang="de-CH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592" y="3501008"/>
            <a:ext cx="6400800" cy="1752600"/>
          </a:xfrm>
        </p:spPr>
        <p:txBody>
          <a:bodyPr/>
          <a:lstStyle/>
          <a:p>
            <a:pPr algn="l"/>
            <a:r>
              <a:rPr lang="de-CH" b="1" dirty="0" smtClean="0">
                <a:solidFill>
                  <a:srgbClr val="A2226E"/>
                </a:solidFill>
              </a:rPr>
              <a:t>Questions?</a:t>
            </a:r>
            <a:endParaRPr lang="de-CH" b="1" dirty="0">
              <a:solidFill>
                <a:srgbClr val="A2226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274638"/>
            <a:ext cx="7931224" cy="1143000"/>
          </a:xfrm>
        </p:spPr>
        <p:txBody>
          <a:bodyPr/>
          <a:lstStyle/>
          <a:p>
            <a:pPr algn="l"/>
            <a:r>
              <a:rPr lang="de-CH" b="1" dirty="0" smtClean="0"/>
              <a:t>Physical Problem</a:t>
            </a:r>
            <a:endParaRPr lang="de-CH" b="1" dirty="0"/>
          </a:p>
        </p:txBody>
      </p:sp>
      <p:pic>
        <p:nvPicPr>
          <p:cNvPr id="4" name="potts.avi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4644008" y="2492896"/>
            <a:ext cx="3810000" cy="3810000"/>
          </a:xfrm>
          <a:prstGeom prst="rect">
            <a:avLst/>
          </a:prstGeom>
        </p:spPr>
      </p:pic>
      <p:pic>
        <p:nvPicPr>
          <p:cNvPr id="5" name="Picture 4" descr="grid1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9552" y="2552896"/>
            <a:ext cx="3756424" cy="3756424"/>
          </a:xfrm>
          <a:prstGeom prst="rect">
            <a:avLst/>
          </a:prstGeom>
        </p:spPr>
      </p:pic>
      <p:pic>
        <p:nvPicPr>
          <p:cNvPr id="6" name="Picture 5" descr="grid2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39552" y="2552896"/>
            <a:ext cx="3756424" cy="3756424"/>
          </a:xfrm>
          <a:prstGeom prst="rect">
            <a:avLst/>
          </a:prstGeom>
        </p:spPr>
      </p:pic>
      <p:pic>
        <p:nvPicPr>
          <p:cNvPr id="7" name="Picture 6" descr="grid3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39552" y="2552896"/>
            <a:ext cx="3756424" cy="37564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9552" y="1340768"/>
            <a:ext cx="44759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b="1" dirty="0" smtClean="0">
                <a:solidFill>
                  <a:srgbClr val="A2226E"/>
                </a:solidFill>
              </a:rPr>
              <a:t>3D Potts Model (4 states)</a:t>
            </a:r>
            <a:endParaRPr lang="de-CH" sz="3200" b="1" dirty="0">
              <a:solidFill>
                <a:srgbClr val="A2226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250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21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de-CH" b="1" dirty="0" smtClean="0"/>
              <a:t>Metropolis algorithm</a:t>
            </a:r>
            <a:endParaRPr lang="de-CH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>
                <a:solidFill>
                  <a:srgbClr val="A2226E"/>
                </a:solidFill>
              </a:rPr>
              <a:t>Steps </a:t>
            </a:r>
            <a:endParaRPr lang="de-CH" dirty="0">
              <a:solidFill>
                <a:srgbClr val="A2226E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5050904" cy="3951288"/>
          </a:xfrm>
        </p:spPr>
        <p:txBody>
          <a:bodyPr/>
          <a:lstStyle/>
          <a:p>
            <a:r>
              <a:rPr lang="de-CH" dirty="0" smtClean="0"/>
              <a:t>select random spin</a:t>
            </a:r>
          </a:p>
          <a:p>
            <a:r>
              <a:rPr lang="de-CH" dirty="0" smtClean="0"/>
              <a:t>select random direction of change</a:t>
            </a:r>
          </a:p>
          <a:p>
            <a:r>
              <a:rPr lang="de-CH" dirty="0" smtClean="0"/>
              <a:t>calculate energy difference</a:t>
            </a:r>
          </a:p>
          <a:p>
            <a:endParaRPr lang="de-CH" dirty="0" smtClean="0"/>
          </a:p>
          <a:p>
            <a:endParaRPr lang="de-CH" dirty="0" smtClean="0"/>
          </a:p>
          <a:p>
            <a:r>
              <a:rPr lang="de-CH" dirty="0" smtClean="0"/>
              <a:t>accept change with probability</a:t>
            </a:r>
          </a:p>
          <a:p>
            <a:endParaRPr lang="de-CH" dirty="0" smtClean="0"/>
          </a:p>
          <a:p>
            <a:endParaRPr lang="de-CH" dirty="0" smtClean="0"/>
          </a:p>
          <a:p>
            <a:endParaRPr lang="de-CH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96136" y="1535113"/>
            <a:ext cx="2890664" cy="639762"/>
          </a:xfrm>
        </p:spPr>
        <p:txBody>
          <a:bodyPr/>
          <a:lstStyle/>
          <a:p>
            <a:r>
              <a:rPr lang="de-CH" dirty="0" smtClean="0">
                <a:solidFill>
                  <a:srgbClr val="A2226E"/>
                </a:solidFill>
              </a:rPr>
              <a:t>Computation</a:t>
            </a:r>
            <a:endParaRPr lang="de-CH" dirty="0">
              <a:solidFill>
                <a:srgbClr val="A2226E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96136" y="2174875"/>
            <a:ext cx="2890664" cy="3951288"/>
          </a:xfrm>
        </p:spPr>
        <p:txBody>
          <a:bodyPr/>
          <a:lstStyle/>
          <a:p>
            <a:r>
              <a:rPr lang="de-CH" dirty="0" smtClean="0"/>
              <a:t>RNG</a:t>
            </a:r>
          </a:p>
          <a:p>
            <a:r>
              <a:rPr lang="de-CH" dirty="0" smtClean="0"/>
              <a:t>RNG</a:t>
            </a:r>
          </a:p>
          <a:p>
            <a:r>
              <a:rPr lang="de-CH" dirty="0" smtClean="0"/>
              <a:t>memory access, periodic boundary</a:t>
            </a:r>
          </a:p>
          <a:p>
            <a:endParaRPr lang="de-CH" dirty="0" smtClean="0"/>
          </a:p>
          <a:p>
            <a:r>
              <a:rPr lang="de-CH" dirty="0" smtClean="0"/>
              <a:t>RNG, exponential</a:t>
            </a:r>
          </a:p>
        </p:txBody>
      </p:sp>
      <p:pic>
        <p:nvPicPr>
          <p:cNvPr id="7" name="Picture 6" descr="acceptance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75656" y="4869160"/>
            <a:ext cx="2523736" cy="835321"/>
          </a:xfrm>
          <a:prstGeom prst="rect">
            <a:avLst/>
          </a:prstGeom>
        </p:spPr>
      </p:pic>
      <p:pic>
        <p:nvPicPr>
          <p:cNvPr id="9" name="Picture 8" descr="acceptance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81437" y="3501008"/>
            <a:ext cx="2686507" cy="8142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algn="l"/>
            <a:r>
              <a:rPr lang="de-CH" b="1" dirty="0" smtClean="0"/>
              <a:t>Modules</a:t>
            </a:r>
            <a:endParaRPr lang="de-CH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218884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>
              <a:buNone/>
            </a:pPr>
            <a:r>
              <a:rPr lang="de-CH" b="1" dirty="0" smtClean="0">
                <a:solidFill>
                  <a:srgbClr val="A2226E"/>
                </a:solidFill>
              </a:rPr>
              <a:t>SIM</a:t>
            </a:r>
          </a:p>
          <a:p>
            <a:r>
              <a:rPr lang="de-CH" dirty="0" smtClean="0"/>
              <a:t>metropolis algorithm</a:t>
            </a:r>
          </a:p>
          <a:p>
            <a:r>
              <a:rPr lang="de-CH" dirty="0" smtClean="0"/>
              <a:t>measurement</a:t>
            </a:r>
          </a:p>
          <a:p>
            <a:r>
              <a:rPr lang="de-CH" dirty="0" smtClean="0"/>
              <a:t>contains </a:t>
            </a:r>
            <a:r>
              <a:rPr lang="de-CH" dirty="0" smtClean="0"/>
              <a:t>GRID &amp; RNG</a:t>
            </a:r>
            <a:endParaRPr lang="de-CH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4077072"/>
            <a:ext cx="4038600" cy="218884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>
              <a:buNone/>
            </a:pPr>
            <a:r>
              <a:rPr lang="de-CH" b="1" dirty="0" smtClean="0">
                <a:solidFill>
                  <a:srgbClr val="A2226E"/>
                </a:solidFill>
              </a:rPr>
              <a:t>MATRIX</a:t>
            </a:r>
          </a:p>
          <a:p>
            <a:r>
              <a:rPr lang="de-CH" dirty="0" smtClean="0"/>
              <a:t>storage format of spins</a:t>
            </a:r>
          </a:p>
          <a:p>
            <a:r>
              <a:rPr lang="de-CH" dirty="0" smtClean="0"/>
              <a:t>handles data type and ordering</a:t>
            </a:r>
            <a:endParaRPr lang="de-CH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788024" y="4077072"/>
            <a:ext cx="4038600" cy="21888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CH" sz="2800" b="1" dirty="0" smtClean="0">
                <a:solidFill>
                  <a:srgbClr val="A2226E"/>
                </a:solidFill>
              </a:rPr>
              <a:t>RNG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de-CH" sz="2800" dirty="0" smtClean="0"/>
              <a:t>MT19937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de-CH" sz="280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de-CH" sz="2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788024" y="1600200"/>
            <a:ext cx="4038600" cy="21888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de-CH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A2226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GRID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de-CH" sz="2800" dirty="0" smtClean="0"/>
              <a:t>boundary condition</a:t>
            </a:r>
            <a:r>
              <a:rPr lang="de-CH" sz="2800" noProof="0" dirty="0" smtClean="0"/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de-CH" sz="2800" i="0" u="none" strike="noStrike" kern="1200" cap="none" spc="0" normalizeH="0" baseline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contains</a:t>
            </a:r>
            <a:r>
              <a:rPr kumimoji="0" lang="de-CH" sz="2800" i="0" u="none" strike="noStrike" kern="1200" cap="none" spc="0" normalizeH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MATRIX</a:t>
            </a:r>
            <a:endParaRPr kumimoji="0" lang="de-CH" sz="280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de-CH" sz="2800" b="1" i="0" u="none" strike="noStrike" kern="1200" cap="none" spc="0" normalizeH="0" baseline="0" noProof="0" dirty="0">
              <a:ln>
                <a:noFill/>
              </a:ln>
              <a:solidFill>
                <a:srgbClr val="A2226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build="p" animBg="1"/>
      <p:bldP spid="6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g_1_2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0340" y="1582651"/>
            <a:ext cx="8463321" cy="465466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43403" y="274638"/>
            <a:ext cx="7283152" cy="1143000"/>
          </a:xfrm>
        </p:spPr>
        <p:txBody>
          <a:bodyPr/>
          <a:lstStyle/>
          <a:p>
            <a:pPr algn="l"/>
            <a:r>
              <a:rPr lang="de-CH" b="1" dirty="0" smtClean="0"/>
              <a:t>economic RNG usage / MKL</a:t>
            </a:r>
            <a:endParaRPr lang="de-CH" dirty="0"/>
          </a:p>
        </p:txBody>
      </p:sp>
      <p:sp>
        <p:nvSpPr>
          <p:cNvPr id="5" name="Rectangle 4"/>
          <p:cNvSpPr/>
          <p:nvPr/>
        </p:nvSpPr>
        <p:spPr>
          <a:xfrm>
            <a:off x="1570060" y="3429000"/>
            <a:ext cx="1921819" cy="1152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Rectangle 5"/>
          <p:cNvSpPr/>
          <p:nvPr/>
        </p:nvSpPr>
        <p:spPr>
          <a:xfrm>
            <a:off x="340340" y="3645024"/>
            <a:ext cx="1207324" cy="648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Rectangle 6"/>
          <p:cNvSpPr/>
          <p:nvPr/>
        </p:nvSpPr>
        <p:spPr>
          <a:xfrm>
            <a:off x="1570061" y="4579223"/>
            <a:ext cx="1707700" cy="12412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Rectangle 7"/>
          <p:cNvSpPr/>
          <p:nvPr/>
        </p:nvSpPr>
        <p:spPr>
          <a:xfrm>
            <a:off x="395536" y="5013176"/>
            <a:ext cx="1152128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2130425"/>
            <a:ext cx="7918648" cy="1470025"/>
          </a:xfrm>
        </p:spPr>
        <p:txBody>
          <a:bodyPr/>
          <a:lstStyle/>
          <a:p>
            <a:r>
              <a:rPr lang="de-CH" b="1" dirty="0" smtClean="0"/>
              <a:t>boundary condition lookup table</a:t>
            </a:r>
            <a:endParaRPr lang="de-CH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sk_2_2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3528" y="3233092"/>
            <a:ext cx="8463321" cy="3364260"/>
          </a:xfrm>
          <a:prstGeom prst="rect">
            <a:avLst/>
          </a:prstGeom>
        </p:spPr>
      </p:pic>
      <p:pic>
        <p:nvPicPr>
          <p:cNvPr id="3" name="Picture 2" descr="dg_2_20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3528" y="163083"/>
            <a:ext cx="8463321" cy="3337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 smtClean="0"/>
              <a:t>precompute exponentials</a:t>
            </a:r>
            <a:endParaRPr lang="de-CH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sk_3_2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7151" y="3305100"/>
            <a:ext cx="8463321" cy="3364260"/>
          </a:xfrm>
          <a:prstGeom prst="rect">
            <a:avLst/>
          </a:prstGeom>
        </p:spPr>
      </p:pic>
      <p:pic>
        <p:nvPicPr>
          <p:cNvPr id="2" name="Picture 1" descr="dg_3_20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57151" y="235091"/>
            <a:ext cx="8463321" cy="333792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583859" y="4941168"/>
            <a:ext cx="1656184" cy="1284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Rectangle 4"/>
          <p:cNvSpPr/>
          <p:nvPr/>
        </p:nvSpPr>
        <p:spPr>
          <a:xfrm>
            <a:off x="395536" y="5373216"/>
            <a:ext cx="1152128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Rectangle 5"/>
          <p:cNvSpPr/>
          <p:nvPr/>
        </p:nvSpPr>
        <p:spPr>
          <a:xfrm>
            <a:off x="323528" y="2204864"/>
            <a:ext cx="1224136" cy="792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Rectangle 6"/>
          <p:cNvSpPr/>
          <p:nvPr/>
        </p:nvSpPr>
        <p:spPr>
          <a:xfrm>
            <a:off x="1585764" y="1932072"/>
            <a:ext cx="899909" cy="1224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</Words>
  <Application>Microsoft Office PowerPoint</Application>
  <PresentationFormat>On-screen Show (4:3)</PresentationFormat>
  <Paragraphs>42</Paragraphs>
  <Slides>16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Monte Carlo / Metropolis for the Potts model</vt:lpstr>
      <vt:lpstr>Physical Problem</vt:lpstr>
      <vt:lpstr>Metropolis algorithm</vt:lpstr>
      <vt:lpstr>Modules</vt:lpstr>
      <vt:lpstr>economic RNG usage / MKL</vt:lpstr>
      <vt:lpstr>boundary condition lookup table</vt:lpstr>
      <vt:lpstr>Slide 7</vt:lpstr>
      <vt:lpstr>precompute exponentials</vt:lpstr>
      <vt:lpstr>Slide 9</vt:lpstr>
      <vt:lpstr>compression / Z-order</vt:lpstr>
      <vt:lpstr>compression / Z-order</vt:lpstr>
      <vt:lpstr>Haswell prefetching?</vt:lpstr>
      <vt:lpstr>Slide 13</vt:lpstr>
      <vt:lpstr>Slide 14</vt:lpstr>
      <vt:lpstr>Slide 15</vt:lpstr>
      <vt:lpstr>Thank you for your Attention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Monte Carlo / Metropolis for the Potts model</dc:title>
  <dc:creator>greschd</dc:creator>
  <cp:lastModifiedBy>greschd</cp:lastModifiedBy>
  <cp:revision>43</cp:revision>
  <dcterms:created xsi:type="dcterms:W3CDTF">2014-05-25T15:04:51Z</dcterms:created>
  <dcterms:modified xsi:type="dcterms:W3CDTF">2014-05-25T23:56:55Z</dcterms:modified>
</cp:coreProperties>
</file>

<file path=docProps/thumbnail.jpeg>
</file>